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7" r:id="rId4"/>
    <p:sldId id="261" r:id="rId5"/>
    <p:sldId id="265" r:id="rId6"/>
    <p:sldId id="264" r:id="rId7"/>
    <p:sldId id="262" r:id="rId8"/>
    <p:sldId id="263" r:id="rId9"/>
    <p:sldId id="266" r:id="rId10"/>
    <p:sldId id="272" r:id="rId11"/>
    <p:sldId id="267" r:id="rId12"/>
    <p:sldId id="269" r:id="rId13"/>
    <p:sldId id="270" r:id="rId14"/>
    <p:sldId id="271" r:id="rId15"/>
  </p:sldIdLst>
  <p:sldSz cx="9906000" cy="6858000" type="A4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008000"/>
    <a:srgbClr val="0000CC"/>
    <a:srgbClr val="FF3300"/>
    <a:srgbClr val="0099FF"/>
    <a:srgbClr val="660066"/>
    <a:srgbClr val="292929"/>
    <a:srgbClr val="A50021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1" autoAdjust="0"/>
    <p:restoredTop sz="94660"/>
  </p:normalViewPr>
  <p:slideViewPr>
    <p:cSldViewPr>
      <p:cViewPr varScale="1">
        <p:scale>
          <a:sx n="68" d="100"/>
          <a:sy n="68" d="100"/>
        </p:scale>
        <p:origin x="1062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C42-2FCC-430C-BD6B-F0D42971BFB8}" type="datetimeFigureOut">
              <a:rPr lang="es-AR" smtClean="0"/>
              <a:pPr/>
              <a:t>10/11/2016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78BE-813A-4A55-BA62-9C5054F3748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081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C42-2FCC-430C-BD6B-F0D42971BFB8}" type="datetimeFigureOut">
              <a:rPr lang="es-AR" smtClean="0"/>
              <a:pPr/>
              <a:t>10/11/2016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78BE-813A-4A55-BA62-9C5054F3748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927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C42-2FCC-430C-BD6B-F0D42971BFB8}" type="datetimeFigureOut">
              <a:rPr lang="es-AR" smtClean="0"/>
              <a:pPr/>
              <a:t>10/11/2016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78BE-813A-4A55-BA62-9C5054F3748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56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C42-2FCC-430C-BD6B-F0D42971BFB8}" type="datetimeFigureOut">
              <a:rPr lang="es-AR" smtClean="0"/>
              <a:pPr/>
              <a:t>10/11/2016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78BE-813A-4A55-BA62-9C5054F3748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442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C42-2FCC-430C-BD6B-F0D42971BFB8}" type="datetimeFigureOut">
              <a:rPr lang="es-AR" smtClean="0"/>
              <a:pPr/>
              <a:t>10/11/2016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78BE-813A-4A55-BA62-9C5054F3748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960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C42-2FCC-430C-BD6B-F0D42971BFB8}" type="datetimeFigureOut">
              <a:rPr lang="es-AR" smtClean="0"/>
              <a:pPr/>
              <a:t>10/11/2016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78BE-813A-4A55-BA62-9C5054F3748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718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C42-2FCC-430C-BD6B-F0D42971BFB8}" type="datetimeFigureOut">
              <a:rPr lang="es-AR" smtClean="0"/>
              <a:pPr/>
              <a:t>10/11/2016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78BE-813A-4A55-BA62-9C5054F3748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205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C42-2FCC-430C-BD6B-F0D42971BFB8}" type="datetimeFigureOut">
              <a:rPr lang="es-AR" smtClean="0"/>
              <a:pPr/>
              <a:t>10/11/2016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78BE-813A-4A55-BA62-9C5054F3748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27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C42-2FCC-430C-BD6B-F0D42971BFB8}" type="datetimeFigureOut">
              <a:rPr lang="es-AR" smtClean="0"/>
              <a:pPr/>
              <a:t>10/11/2016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78BE-813A-4A55-BA62-9C5054F3748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093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C42-2FCC-430C-BD6B-F0D42971BFB8}" type="datetimeFigureOut">
              <a:rPr lang="es-AR" smtClean="0"/>
              <a:pPr/>
              <a:t>10/11/2016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78BE-813A-4A55-BA62-9C5054F3748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954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3C42-2FCC-430C-BD6B-F0D42971BFB8}" type="datetimeFigureOut">
              <a:rPr lang="es-AR" smtClean="0"/>
              <a:pPr/>
              <a:t>10/11/2016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78BE-813A-4A55-BA62-9C5054F3748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655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43C42-2FCC-430C-BD6B-F0D42971BFB8}" type="datetimeFigureOut">
              <a:rPr lang="es-AR" smtClean="0"/>
              <a:pPr/>
              <a:t>10/11/2016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B78BE-813A-4A55-BA62-9C5054F3748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54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sabelabalo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dea.org.ar/info/preguntas-frecuentes/" TargetMode="External"/><Relationship Id="rId2" Type="http://schemas.openxmlformats.org/officeDocument/2006/relationships/hyperlink" Target="Un%20minuto%20en%20la%20vida%20de%20un%20ni&#241;o%20autista.web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netvibes.com/brincarautismofeliz#HOM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76536" y="2492896"/>
            <a:ext cx="8424936" cy="3312368"/>
          </a:xfrm>
        </p:spPr>
        <p:txBody>
          <a:bodyPr>
            <a:normAutofit/>
          </a:bodyPr>
          <a:lstStyle/>
          <a:p>
            <a:endParaRPr lang="es-AR" sz="2000" dirty="0">
              <a:solidFill>
                <a:srgbClr val="FF3300"/>
              </a:solidFill>
              <a:latin typeface="Trebuchet MS" pitchFamily="34" charset="0"/>
            </a:endParaRPr>
          </a:p>
          <a:p>
            <a:r>
              <a:rPr lang="es-AR" sz="2800" b="1" i="1" dirty="0">
                <a:solidFill>
                  <a:srgbClr val="008000"/>
                </a:solidFill>
                <a:latin typeface="Trebuchet MS" pitchFamily="34" charset="0"/>
              </a:rPr>
              <a:t>Informar</a:t>
            </a:r>
            <a:r>
              <a:rPr lang="es-AR" sz="2800" b="1" i="1" dirty="0">
                <a:solidFill>
                  <a:srgbClr val="0000FF"/>
                </a:solidFill>
                <a:latin typeface="Trebuchet MS" pitchFamily="34" charset="0"/>
              </a:rPr>
              <a:t> </a:t>
            </a:r>
            <a:r>
              <a:rPr lang="es-AR" sz="2800" b="1" i="1" dirty="0">
                <a:solidFill>
                  <a:srgbClr val="008000"/>
                </a:solidFill>
                <a:latin typeface="Trebuchet MS" pitchFamily="34" charset="0"/>
              </a:rPr>
              <a:t>para concientizar</a:t>
            </a:r>
            <a:r>
              <a:rPr lang="es-AR" sz="2800" b="1" dirty="0">
                <a:solidFill>
                  <a:srgbClr val="0000FF"/>
                </a:solidFill>
                <a:latin typeface="Trebuchet MS" pitchFamily="34" charset="0"/>
              </a:rPr>
              <a:t>: </a:t>
            </a:r>
            <a:r>
              <a:rPr lang="es-AR" sz="2600" b="1" dirty="0">
                <a:solidFill>
                  <a:srgbClr val="0000FF"/>
                </a:solidFill>
                <a:latin typeface="Trebuchet MS" pitchFamily="34" charset="0"/>
              </a:rPr>
              <a:t>elaboración de un recurso de información de acceso abierto sobre autismo para la comunidad</a:t>
            </a:r>
          </a:p>
          <a:p>
            <a:endParaRPr lang="es-AR" sz="2800" b="1" dirty="0">
              <a:solidFill>
                <a:srgbClr val="0000FF"/>
              </a:solidFill>
              <a:latin typeface="Trebuchet MS" pitchFamily="34" charset="0"/>
            </a:endParaRPr>
          </a:p>
          <a:p>
            <a:pPr algn="r"/>
            <a:r>
              <a:rPr lang="es-AR" sz="1800" b="1" dirty="0">
                <a:solidFill>
                  <a:srgbClr val="0000FF"/>
                </a:solidFill>
                <a:latin typeface="Trebuchet MS" pitchFamily="34" charset="0"/>
              </a:rPr>
              <a:t>María Isabel abalo</a:t>
            </a:r>
          </a:p>
          <a:p>
            <a:endParaRPr lang="es-AR" sz="2800" b="1" dirty="0">
              <a:solidFill>
                <a:srgbClr val="0000FF"/>
              </a:solidFill>
              <a:latin typeface="Trebuchet MS" pitchFamily="34" charset="0"/>
            </a:endParaRPr>
          </a:p>
          <a:p>
            <a:endParaRPr lang="es-AR" sz="28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05354"/>
            <a:ext cx="5405762" cy="14898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542" y="297850"/>
            <a:ext cx="4214550" cy="1104861"/>
          </a:xfrm>
          <a:prstGeom prst="rect">
            <a:avLst/>
          </a:prstGeom>
        </p:spPr>
      </p:pic>
      <p:sp>
        <p:nvSpPr>
          <p:cNvPr id="9" name="8 Rectángulo redondeado"/>
          <p:cNvSpPr/>
          <p:nvPr/>
        </p:nvSpPr>
        <p:spPr>
          <a:xfrm>
            <a:off x="480832" y="1376934"/>
            <a:ext cx="4937710" cy="467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11 de noviembre de 2016</a:t>
            </a:r>
          </a:p>
        </p:txBody>
      </p:sp>
      <p:sp>
        <p:nvSpPr>
          <p:cNvPr id="2" name="AutoShape 2" descr="Resultado de imagen para creative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231" y="5949280"/>
            <a:ext cx="1908415" cy="66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851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" y="26594"/>
            <a:ext cx="9882287" cy="664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19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52802" y="285728"/>
            <a:ext cx="6215106" cy="500066"/>
          </a:xfrm>
        </p:spPr>
        <p:txBody>
          <a:bodyPr>
            <a:normAutofit/>
          </a:bodyPr>
          <a:lstStyle/>
          <a:p>
            <a:r>
              <a:rPr lang="es-AR" sz="2000" b="1" dirty="0"/>
              <a:t>Difusión a través de las redes sociales y web.</a:t>
            </a:r>
          </a:p>
          <a:p>
            <a:endParaRPr lang="es-AR" dirty="0"/>
          </a:p>
          <a:p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6" y="214290"/>
            <a:ext cx="2714644" cy="711655"/>
          </a:xfrm>
          <a:prstGeom prst="rect">
            <a:avLst/>
          </a:prstGeom>
        </p:spPr>
      </p:pic>
      <p:pic>
        <p:nvPicPr>
          <p:cNvPr id="6" name="5 Imagen" descr="C:\Users\mabalo\Desktop\Nueva imagen (2)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20" y="903926"/>
            <a:ext cx="3888432" cy="31683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6 Imagen" descr="C:\Users\Sandra-Biblioteca\Pictures\Nueva imagen (2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3"/>
          <a:stretch>
            <a:fillRect/>
          </a:stretch>
        </p:blipFill>
        <p:spPr bwMode="auto">
          <a:xfrm>
            <a:off x="527913" y="1820234"/>
            <a:ext cx="3560991" cy="35719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0952" y="4221088"/>
            <a:ext cx="5001256" cy="23420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9" name="8 Conector recto"/>
          <p:cNvCxnSpPr/>
          <p:nvPr/>
        </p:nvCxnSpPr>
        <p:spPr>
          <a:xfrm>
            <a:off x="4738388" y="6093296"/>
            <a:ext cx="928694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31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464" y="908720"/>
            <a:ext cx="9777536" cy="58326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AR" sz="2400" b="1" i="1" dirty="0">
                <a:latin typeface="Trebuchet MS" pitchFamily="34" charset="0"/>
                <a:ea typeface="Verdana" pitchFamily="34" charset="0"/>
                <a:cs typeface="Verdana" pitchFamily="34" charset="0"/>
              </a:rPr>
              <a:t>Resumen:</a:t>
            </a:r>
          </a:p>
          <a:p>
            <a:pPr marL="0" indent="0">
              <a:buNone/>
            </a:pPr>
            <a:endParaRPr lang="es-AR" sz="2400" b="1" i="1" dirty="0"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AR" sz="2500" b="1" i="1" dirty="0">
                <a:solidFill>
                  <a:srgbClr val="0000FF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“La principal vulnerabilidad que tiene este trastorno es la falta de conocimiento y </a:t>
            </a:r>
            <a:r>
              <a:rPr lang="es-AR" sz="2500" b="1" i="1" u="sng" dirty="0">
                <a:solidFill>
                  <a:srgbClr val="0000FF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la desinformación de la sociedad sobre el tema.</a:t>
            </a:r>
          </a:p>
          <a:p>
            <a:pPr>
              <a:lnSpc>
                <a:spcPct val="120000"/>
              </a:lnSpc>
            </a:pPr>
            <a:endParaRPr lang="es-AR" sz="2500" b="1" dirty="0">
              <a:solidFill>
                <a:srgbClr val="0000FF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AR" sz="2500" b="1" i="1" dirty="0">
                <a:solidFill>
                  <a:srgbClr val="FF33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Los profesionales de la información podemos colaborar / contribuir para </a:t>
            </a:r>
            <a:r>
              <a:rPr lang="es-AR" sz="2500" b="1" i="1" u="sng" dirty="0">
                <a:solidFill>
                  <a:srgbClr val="FF33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disminuir esa brecha de indiferencia, desconocimiento y desinformación </a:t>
            </a:r>
            <a:r>
              <a:rPr lang="es-AR" sz="2500" b="1" i="1" dirty="0">
                <a:solidFill>
                  <a:srgbClr val="FF33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generando propuestas / servicios para la comunidad.</a:t>
            </a:r>
          </a:p>
          <a:p>
            <a:pPr>
              <a:lnSpc>
                <a:spcPct val="120000"/>
              </a:lnSpc>
            </a:pPr>
            <a:endParaRPr lang="es-AR" sz="2500" b="1" dirty="0">
              <a:solidFill>
                <a:srgbClr val="FF3300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AR" sz="2500" b="1" i="1" dirty="0">
                <a:solidFill>
                  <a:srgbClr val="9900CC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s-AR" sz="2500" b="1" i="1" u="sng" dirty="0">
                <a:solidFill>
                  <a:srgbClr val="9900CC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El compromiso social va más allá de las tareas tradicionales de un bibliotecario</a:t>
            </a:r>
            <a:r>
              <a:rPr lang="es-AR" sz="2500" b="1" i="1" dirty="0">
                <a:solidFill>
                  <a:srgbClr val="9900CC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” </a:t>
            </a:r>
            <a:r>
              <a:rPr lang="es-AR" sz="2500" i="1" dirty="0">
                <a:solidFill>
                  <a:srgbClr val="9900CC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AR" sz="2500" dirty="0">
                <a:latin typeface="Trebuchet MS" pitchFamily="34" charset="0"/>
                <a:ea typeface="Verdana" pitchFamily="34" charset="0"/>
                <a:cs typeface="Verdana" pitchFamily="34" charset="0"/>
              </a:rPr>
              <a:t>Sánchez García a través de Magán; Gimeno</a:t>
            </a:r>
            <a:r>
              <a:rPr lang="es-AR" sz="2500" dirty="0">
                <a:solidFill>
                  <a:srgbClr val="9900CC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 )</a:t>
            </a:r>
            <a:endParaRPr lang="es-AR" sz="2500" i="1" dirty="0">
              <a:solidFill>
                <a:srgbClr val="9900CC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</a:pPr>
            <a:endParaRPr lang="es-AR" sz="2500" b="1" dirty="0">
              <a:solidFill>
                <a:srgbClr val="9900CC"/>
              </a:solidFill>
              <a:latin typeface="Trebuchet MS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AR" sz="2500" b="1" dirty="0">
                <a:solidFill>
                  <a:srgbClr val="0000CC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Civallero </a:t>
            </a:r>
            <a:r>
              <a:rPr lang="es-AR" sz="2500" b="1" i="1" dirty="0">
                <a:solidFill>
                  <a:srgbClr val="008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s-AR" sz="2500" b="1" i="1" u="sng" dirty="0">
                <a:solidFill>
                  <a:srgbClr val="008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el bibliotecario pasa de ser un simple gestor de documentos a convertirse en un actor social clave</a:t>
            </a:r>
            <a:r>
              <a:rPr lang="es-AR" sz="2500" b="1" i="1" dirty="0">
                <a:solidFill>
                  <a:srgbClr val="008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, pro-activo y comprometido, que organiza y facilita un bien estratégico común (la información) </a:t>
            </a:r>
            <a:r>
              <a:rPr lang="es-AR" sz="2500" b="1" i="1" u="sng" dirty="0">
                <a:solidFill>
                  <a:srgbClr val="008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buscando el desarrollo y el bienestar de su comunidad de usuarios (potencial y real), sobre todo el de aquellas áreas más débiles, necesitadas, desprotegidas o conflictivas</a:t>
            </a:r>
            <a:r>
              <a:rPr lang="es-AR" sz="2500" b="1" i="1" dirty="0">
                <a:solidFill>
                  <a:srgbClr val="008000"/>
                </a:solidFill>
                <a:latin typeface="Trebuchet MS" pitchFamily="34" charset="0"/>
                <a:ea typeface="Verdana" pitchFamily="34" charset="0"/>
                <a:cs typeface="Verdana" pitchFamily="34" charset="0"/>
              </a:rPr>
              <a:t>. Este punto de vista enfatiza claramente el rol social del profesional de la información (…).”</a:t>
            </a:r>
          </a:p>
          <a:p>
            <a:pPr>
              <a:lnSpc>
                <a:spcPct val="120000"/>
              </a:lnSpc>
            </a:pPr>
            <a:endParaRPr lang="es-AR" sz="2500" i="1" dirty="0">
              <a:solidFill>
                <a:srgbClr val="FF3300"/>
              </a:solidFill>
              <a:latin typeface="Trebuchet MS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ES" sz="2500" b="1" i="1" dirty="0">
                <a:solidFill>
                  <a:srgbClr val="0000CC"/>
                </a:solidFill>
                <a:latin typeface="Trebuchet MS" pitchFamily="34" charset="0"/>
              </a:rPr>
              <a:t>Comprender la necesidad de hacer EMPATIA..., respetando la diversidad y comprometiéndonos con la neurodiversidad mediante una de nuestras funciones: </a:t>
            </a:r>
            <a:r>
              <a:rPr lang="es-ES" sz="2500" b="1" i="1" dirty="0">
                <a:solidFill>
                  <a:srgbClr val="9900CC"/>
                </a:solidFill>
                <a:latin typeface="Trebuchet MS" pitchFamily="34" charset="0"/>
              </a:rPr>
              <a:t>facilitar el acceso a la información.</a:t>
            </a:r>
            <a:endParaRPr lang="es-AR" sz="2500" b="1" i="1" dirty="0">
              <a:solidFill>
                <a:srgbClr val="9900CC"/>
              </a:solidFill>
              <a:latin typeface="Trebuchet MS" pitchFamily="34" charset="0"/>
            </a:endParaRPr>
          </a:p>
          <a:p>
            <a:pPr marL="0" indent="0" algn="just">
              <a:buNone/>
            </a:pPr>
            <a:endParaRPr lang="es-AR" sz="2500" b="1" i="1" dirty="0">
              <a:solidFill>
                <a:srgbClr val="9900CC"/>
              </a:solidFill>
            </a:endParaRPr>
          </a:p>
          <a:p>
            <a:pPr marL="0" indent="0" algn="just">
              <a:buNone/>
            </a:pPr>
            <a:endParaRPr lang="es-AR" sz="2000" b="1" i="1" dirty="0">
              <a:solidFill>
                <a:srgbClr val="FF3300"/>
              </a:solidFill>
            </a:endParaRPr>
          </a:p>
          <a:p>
            <a:pPr algn="just"/>
            <a:endParaRPr lang="es-AR" sz="2000" b="1" i="1" dirty="0">
              <a:solidFill>
                <a:srgbClr val="FF3300"/>
              </a:solidFill>
            </a:endParaRPr>
          </a:p>
          <a:p>
            <a:pPr algn="just"/>
            <a:endParaRPr lang="es-AR" sz="2000" b="1" i="1" dirty="0">
              <a:solidFill>
                <a:srgbClr val="FF3300"/>
              </a:solidFill>
            </a:endParaRPr>
          </a:p>
          <a:p>
            <a:pPr algn="just"/>
            <a:endParaRPr lang="es-AR" sz="2000" i="1" dirty="0">
              <a:solidFill>
                <a:srgbClr val="FF3300"/>
              </a:solidFill>
            </a:endParaRPr>
          </a:p>
          <a:p>
            <a:pPr algn="just"/>
            <a:endParaRPr lang="es-AR" sz="2000" i="1" dirty="0">
              <a:solidFill>
                <a:srgbClr val="0000FF"/>
              </a:solidFill>
            </a:endParaRPr>
          </a:p>
          <a:p>
            <a:pPr algn="just"/>
            <a:endParaRPr lang="es-AR" sz="2000" i="1" dirty="0"/>
          </a:p>
          <a:p>
            <a:pPr algn="just"/>
            <a:endParaRPr lang="es-AR" sz="2000" i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0" y="0"/>
            <a:ext cx="2714644" cy="71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5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80" y="1031351"/>
            <a:ext cx="9333717" cy="22002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b="1" i="1" dirty="0">
                <a:solidFill>
                  <a:srgbClr val="9900CC"/>
                </a:solidFill>
                <a:latin typeface="Trebuchet MS" pitchFamily="34" charset="0"/>
              </a:rPr>
              <a:t>«Creemos que la felicidad en el autismo es posible, si se aseguran los apoyos necesarios y el acceso integral a todo el abanico de posibilidades que presupone una calidad de vida plena.»</a:t>
            </a:r>
          </a:p>
          <a:p>
            <a:endParaRPr lang="es-AR" sz="2000" b="1" i="1" dirty="0">
              <a:latin typeface="Trebuchet MS" pitchFamily="34" charset="0"/>
            </a:endParaRPr>
          </a:p>
          <a:p>
            <a:pPr marL="0" indent="0" algn="just">
              <a:buNone/>
            </a:pPr>
            <a:r>
              <a:rPr lang="es-AR" sz="2000" b="1" i="1" dirty="0">
                <a:latin typeface="Trebuchet MS" pitchFamily="34" charset="0"/>
              </a:rPr>
              <a:t>«Contribuir para que la inclusión social de las personas con TEA sea posible es un gran desafío, pero entre todos podamos conseguirlo»</a:t>
            </a:r>
          </a:p>
          <a:p>
            <a:pPr algn="just"/>
            <a:endParaRPr lang="es-AR" sz="2000" b="1" dirty="0">
              <a:latin typeface="Trebuchet MS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22" y="139435"/>
            <a:ext cx="2898322" cy="759807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317484" y="3267439"/>
            <a:ext cx="8964997" cy="3401919"/>
            <a:chOff x="920552" y="3570430"/>
            <a:chExt cx="8424937" cy="3287570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012" y="3570430"/>
              <a:ext cx="2774477" cy="3287570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920552" y="4203340"/>
              <a:ext cx="5447449" cy="609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3500" b="1" i="1" dirty="0">
                  <a:solidFill>
                    <a:srgbClr val="0000FF"/>
                  </a:solidFill>
                  <a:latin typeface="Trebuchet MS" pitchFamily="34" charset="0"/>
                </a:rPr>
                <a:t>¿Nos ayudan a lograrlo?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535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941" y="1844824"/>
            <a:ext cx="9138220" cy="4896544"/>
          </a:xfrm>
        </p:spPr>
        <p:txBody>
          <a:bodyPr/>
          <a:lstStyle/>
          <a:p>
            <a:pPr marL="0" indent="0" algn="ctr">
              <a:buNone/>
            </a:pPr>
            <a:endParaRPr lang="es-AR" b="1" dirty="0">
              <a:latin typeface="Trebuchet MS" pitchFamily="34" charset="0"/>
            </a:endParaRPr>
          </a:p>
          <a:p>
            <a:pPr marL="0" indent="0" algn="ctr">
              <a:buNone/>
            </a:pPr>
            <a:r>
              <a:rPr lang="es-AR" sz="5000" b="1" i="1" dirty="0">
                <a:solidFill>
                  <a:srgbClr val="0000FF"/>
                </a:solidFill>
                <a:latin typeface="Trebuchet MS" pitchFamily="34" charset="0"/>
              </a:rPr>
              <a:t>¡Muchas gracias!</a:t>
            </a:r>
          </a:p>
          <a:p>
            <a:pPr marL="0" indent="0" algn="ctr">
              <a:buNone/>
            </a:pPr>
            <a:endParaRPr lang="es-AR" sz="4500" b="1" dirty="0">
              <a:solidFill>
                <a:srgbClr val="0000FF"/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es-AR" sz="4500" b="1" dirty="0">
              <a:solidFill>
                <a:srgbClr val="0000FF"/>
              </a:solidFill>
              <a:latin typeface="Trebuchet MS" pitchFamily="34" charset="0"/>
            </a:endParaRPr>
          </a:p>
          <a:p>
            <a:pPr marL="0" indent="0" algn="ctr">
              <a:buNone/>
            </a:pPr>
            <a:endParaRPr lang="es-AR" sz="3000" i="1" dirty="0">
              <a:solidFill>
                <a:srgbClr val="0000FF"/>
              </a:solidFill>
              <a:latin typeface="Trebuchet MS" pitchFamily="34" charset="0"/>
              <a:hlinkClick r:id="rId2"/>
            </a:endParaRPr>
          </a:p>
          <a:p>
            <a:pPr marL="0" indent="0" algn="ctr">
              <a:buNone/>
            </a:pPr>
            <a:r>
              <a:rPr lang="es-AR" sz="2000" i="1" dirty="0">
                <a:solidFill>
                  <a:srgbClr val="0000FF"/>
                </a:solidFill>
                <a:latin typeface="Trebuchet MS" pitchFamily="34" charset="0"/>
                <a:hlinkClick r:id="rId2"/>
              </a:rPr>
              <a:t>misabelabalo@gmail.com</a:t>
            </a:r>
            <a:r>
              <a:rPr lang="es-AR" sz="3000" i="1" dirty="0">
                <a:solidFill>
                  <a:srgbClr val="0000FF"/>
                </a:solidFill>
                <a:latin typeface="Trebuchet MS" pitchFamily="34" charset="0"/>
              </a:rPr>
              <a:t>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95" y="248770"/>
            <a:ext cx="5187112" cy="135982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76" y="4683025"/>
            <a:ext cx="1274451" cy="180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5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6655" y="285728"/>
            <a:ext cx="9501253" cy="6455640"/>
          </a:xfrm>
        </p:spPr>
        <p:txBody>
          <a:bodyPr>
            <a:normAutofit fontScale="92500"/>
          </a:bodyPr>
          <a:lstStyle/>
          <a:p>
            <a:r>
              <a:rPr lang="es-AR" b="1" dirty="0">
                <a:solidFill>
                  <a:srgbClr val="0000FF"/>
                </a:solidFill>
                <a:latin typeface="Trebuchet MS" pitchFamily="34" charset="0"/>
              </a:rPr>
              <a:t>¿Qué es el autismo?</a:t>
            </a:r>
          </a:p>
          <a:p>
            <a:pPr algn="just"/>
            <a:r>
              <a:rPr lang="es-AR" sz="2100" dirty="0">
                <a:solidFill>
                  <a:schemeClr val="tx1"/>
                </a:solidFill>
                <a:latin typeface="Trebuchet MS" pitchFamily="34" charset="0"/>
              </a:rPr>
              <a:t>El autismo, es parte de un grupo de condiciones conocidas como espectro del autismo. Es una condición neurobiológica compleja que puede durar largo tiempo en la vida de una persona.  </a:t>
            </a:r>
          </a:p>
          <a:p>
            <a:pPr algn="just"/>
            <a:r>
              <a:rPr lang="es-AR" sz="2100" dirty="0">
                <a:solidFill>
                  <a:srgbClr val="0000CC"/>
                </a:solidFill>
                <a:latin typeface="Trebuchet MS" pitchFamily="34" charset="0"/>
              </a:rPr>
              <a:t>El cuadro esta caracterizado por varios grados de dificultades en las </a:t>
            </a:r>
            <a:r>
              <a:rPr lang="es-AR" sz="2100" i="1" dirty="0">
                <a:solidFill>
                  <a:schemeClr val="tx1"/>
                </a:solidFill>
                <a:latin typeface="Trebuchet MS" pitchFamily="34" charset="0"/>
              </a:rPr>
              <a:t>habilidades de la comunicación </a:t>
            </a:r>
            <a:r>
              <a:rPr lang="es-AR" sz="2100" dirty="0">
                <a:solidFill>
                  <a:schemeClr val="tx1"/>
                </a:solidFill>
                <a:latin typeface="Trebuchet MS" pitchFamily="34" charset="0"/>
              </a:rPr>
              <a:t>y </a:t>
            </a:r>
            <a:r>
              <a:rPr lang="es-AR" sz="2100" i="1" dirty="0">
                <a:solidFill>
                  <a:schemeClr val="tx1"/>
                </a:solidFill>
                <a:latin typeface="Trebuchet MS" pitchFamily="34" charset="0"/>
              </a:rPr>
              <a:t>capacidades sociales</a:t>
            </a:r>
            <a:r>
              <a:rPr lang="es-AR" sz="2100" dirty="0">
                <a:solidFill>
                  <a:srgbClr val="0000CC"/>
                </a:solidFill>
                <a:latin typeface="Trebuchet MS" pitchFamily="34" charset="0"/>
              </a:rPr>
              <a:t>, así como por </a:t>
            </a:r>
            <a:r>
              <a:rPr lang="es-AR" sz="2100" i="1" dirty="0">
                <a:solidFill>
                  <a:schemeClr val="tx1"/>
                </a:solidFill>
                <a:latin typeface="Trebuchet MS" pitchFamily="34" charset="0"/>
              </a:rPr>
              <a:t>comportamientos repetitivos</a:t>
            </a:r>
            <a:r>
              <a:rPr lang="es-AR" sz="2100" dirty="0">
                <a:solidFill>
                  <a:srgbClr val="0000CC"/>
                </a:solidFill>
                <a:latin typeface="Trebuchet MS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endParaRPr lang="es-AR" sz="24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>
              <a:lnSpc>
                <a:spcPct val="110000"/>
              </a:lnSpc>
            </a:pPr>
            <a:endParaRPr lang="es-AR" sz="24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>
              <a:lnSpc>
                <a:spcPct val="110000"/>
              </a:lnSpc>
            </a:pPr>
            <a:endParaRPr lang="es-AR" sz="24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>
              <a:lnSpc>
                <a:spcPct val="110000"/>
              </a:lnSpc>
            </a:pPr>
            <a:endParaRPr lang="es-AR" sz="24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AR" sz="2400" dirty="0">
                <a:solidFill>
                  <a:schemeClr val="tx1"/>
                </a:solidFill>
                <a:latin typeface="Trebuchet MS" pitchFamily="34" charset="0"/>
              </a:rPr>
              <a:t>						</a:t>
            </a:r>
            <a:r>
              <a:rPr lang="es-AR" sz="1900" dirty="0">
                <a:solidFill>
                  <a:schemeClr val="tx1"/>
                </a:solidFill>
                <a:latin typeface="Trebuchet MS" pitchFamily="34" charset="0"/>
                <a:hlinkClick r:id="rId2" action="ppaction://hlinkfile"/>
              </a:rPr>
              <a:t>así  ve el mundo un niño con autismo</a:t>
            </a:r>
            <a:endParaRPr lang="es-AR" sz="19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>
              <a:lnSpc>
                <a:spcPct val="110000"/>
              </a:lnSpc>
            </a:pPr>
            <a:endParaRPr lang="es-AR" sz="24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>
              <a:lnSpc>
                <a:spcPct val="110000"/>
              </a:lnSpc>
            </a:pPr>
            <a:endParaRPr lang="es-AR" sz="24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>
              <a:lnSpc>
                <a:spcPct val="110000"/>
              </a:lnSpc>
            </a:pPr>
            <a:endParaRPr lang="es-AR" sz="24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>
              <a:lnSpc>
                <a:spcPct val="110000"/>
              </a:lnSpc>
            </a:pPr>
            <a:endParaRPr lang="es-AR" sz="2400" dirty="0">
              <a:solidFill>
                <a:schemeClr val="tx1"/>
              </a:solidFill>
              <a:latin typeface="Trebuchet MS" pitchFamily="34" charset="0"/>
            </a:endParaRPr>
          </a:p>
          <a:p>
            <a:pPr algn="l"/>
            <a:r>
              <a:rPr lang="es-AR" sz="1000" dirty="0">
                <a:solidFill>
                  <a:schemeClr val="tx1"/>
                </a:solidFill>
              </a:rPr>
              <a:t>Fuente: </a:t>
            </a:r>
            <a:r>
              <a:rPr lang="es-AR" sz="1000" dirty="0">
                <a:solidFill>
                  <a:srgbClr val="000000"/>
                </a:solidFill>
              </a:rPr>
              <a:t>Preguntas frecuentes: </a:t>
            </a:r>
            <a:r>
              <a:rPr lang="es-AR" sz="1000" i="1" dirty="0">
                <a:solidFill>
                  <a:srgbClr val="000000"/>
                </a:solidFill>
              </a:rPr>
              <a:t>Qué es el autismo?</a:t>
            </a:r>
            <a:r>
              <a:rPr lang="es-AR" sz="1000" dirty="0">
                <a:solidFill>
                  <a:srgbClr val="000000"/>
                </a:solidFill>
              </a:rPr>
              <a:t> (</a:t>
            </a:r>
            <a:r>
              <a:rPr lang="es-AR" sz="1000" dirty="0" err="1">
                <a:solidFill>
                  <a:srgbClr val="000000"/>
                </a:solidFill>
              </a:rPr>
              <a:t>n.d</a:t>
            </a:r>
            <a:r>
              <a:rPr lang="es-AR" sz="1000" dirty="0">
                <a:solidFill>
                  <a:srgbClr val="000000"/>
                </a:solidFill>
              </a:rPr>
              <a:t>.). recuperado </a:t>
            </a:r>
          </a:p>
          <a:p>
            <a:pPr algn="l"/>
            <a:r>
              <a:rPr lang="es-AR" sz="1000" dirty="0">
                <a:solidFill>
                  <a:srgbClr val="000000"/>
                </a:solidFill>
              </a:rPr>
              <a:t>desde</a:t>
            </a:r>
            <a:r>
              <a:rPr lang="es-AR" sz="1000" dirty="0">
                <a:solidFill>
                  <a:srgbClr val="000000"/>
                </a:solidFill>
                <a:hlinkClick r:id="rId3"/>
              </a:rPr>
              <a:t>: </a:t>
            </a:r>
            <a:r>
              <a:rPr lang="es-AR" sz="1000" dirty="0">
                <a:solidFill>
                  <a:srgbClr val="0000FF"/>
                </a:solidFill>
                <a:hlinkClick r:id="rId3"/>
              </a:rPr>
              <a:t>http://www.mirame.org.ar/#!preguntasfrecuentes/Cvmc</a:t>
            </a:r>
            <a:endParaRPr lang="es-AR" sz="1000" dirty="0">
              <a:solidFill>
                <a:srgbClr val="0000FF"/>
              </a:solidFill>
            </a:endParaRPr>
          </a:p>
          <a:p>
            <a:pPr algn="l"/>
            <a:endParaRPr lang="es-AR" sz="1100" dirty="0">
              <a:solidFill>
                <a:schemeClr val="tx1"/>
              </a:solidFill>
              <a:latin typeface="Trebuchet MS" pitchFamily="34" charset="0"/>
            </a:endParaRPr>
          </a:p>
          <a:p>
            <a:endParaRPr lang="es-AR" sz="28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0" y="1928802"/>
            <a:ext cx="9360612" cy="42484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924944"/>
            <a:ext cx="4968552" cy="29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394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272672" y="908720"/>
            <a:ext cx="6048480" cy="58326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sz="2000" b="1" dirty="0">
                <a:solidFill>
                  <a:schemeClr val="tx1"/>
                </a:solidFill>
                <a:latin typeface="Trebuchet MS" pitchFamily="34" charset="0"/>
              </a:rPr>
              <a:t>La mirada:</a:t>
            </a:r>
            <a:r>
              <a:rPr lang="es-AR" sz="2000" dirty="0">
                <a:solidFill>
                  <a:schemeClr val="tx1"/>
                </a:solidFill>
                <a:latin typeface="Trebuchet MS" pitchFamily="34" charset="0"/>
              </a:rPr>
              <a:t> </a:t>
            </a:r>
            <a:r>
              <a:rPr lang="es-AR" sz="2000" b="1" i="1" dirty="0">
                <a:solidFill>
                  <a:srgbClr val="0000FF"/>
                </a:solidFill>
                <a:latin typeface="Trebuchet MS" pitchFamily="34" charset="0"/>
              </a:rPr>
              <a:t>La ausencia de contacto visual es una de las principales alertas del espectro autista</a:t>
            </a:r>
            <a:r>
              <a:rPr lang="es-AR" sz="2000" i="1" dirty="0">
                <a:solidFill>
                  <a:schemeClr val="tx1"/>
                </a:solidFill>
                <a:latin typeface="Trebuchet MS" pitchFamily="34" charset="0"/>
              </a:rPr>
              <a:t>.   </a:t>
            </a:r>
            <a:r>
              <a:rPr lang="es-AR" sz="2000" dirty="0">
                <a:solidFill>
                  <a:schemeClr val="tx1"/>
                </a:solidFill>
                <a:latin typeface="Trebuchet MS" pitchFamily="34" charset="0"/>
              </a:rPr>
              <a:t>Identificar las señales de alarma y actuar a tiempo puede marcar una enorme diferencia en la vida del niño, tanto en su pronóstico como en la calidad de vida familiar. </a:t>
            </a:r>
          </a:p>
          <a:p>
            <a:pPr algn="just"/>
            <a:endParaRPr lang="es-AR" sz="20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AR" sz="2000" dirty="0">
                <a:solidFill>
                  <a:schemeClr val="tx1"/>
                </a:solidFill>
                <a:latin typeface="Trebuchet MS" pitchFamily="34" charset="0"/>
              </a:rPr>
              <a:t>El  Espectro Autista (EA) es una condición que afecta a 1 cada 68 niños en Estados Unidos (CDC 2014). </a:t>
            </a:r>
          </a:p>
          <a:p>
            <a:pPr algn="just">
              <a:buFont typeface="Arial" pitchFamily="34" charset="0"/>
              <a:buChar char="•"/>
            </a:pPr>
            <a:endParaRPr lang="es-AR" sz="20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AR" sz="2000" dirty="0">
                <a:solidFill>
                  <a:schemeClr val="tx1"/>
                </a:solidFill>
                <a:latin typeface="Trebuchet MS" pitchFamily="34" charset="0"/>
              </a:rPr>
              <a:t>Es más frecuente en varones que en mujeres.</a:t>
            </a:r>
          </a:p>
          <a:p>
            <a:pPr algn="just">
              <a:buFont typeface="Arial" pitchFamily="34" charset="0"/>
              <a:buChar char="•"/>
            </a:pPr>
            <a:endParaRPr lang="es-AR" sz="20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AR" sz="2000" dirty="0">
                <a:solidFill>
                  <a:schemeClr val="tx1"/>
                </a:solidFill>
                <a:latin typeface="Trebuchet MS" pitchFamily="34" charset="0"/>
              </a:rPr>
              <a:t>Argentina: actualmente NO tiene estadísticas oficiales.  Se esta trabajando en ello.</a:t>
            </a:r>
          </a:p>
          <a:p>
            <a:pPr algn="just">
              <a:buFont typeface="Arial" pitchFamily="34" charset="0"/>
              <a:buChar char="•"/>
            </a:pPr>
            <a:endParaRPr lang="es-AR" sz="2000" dirty="0">
              <a:solidFill>
                <a:schemeClr val="tx1"/>
              </a:solidFill>
              <a:latin typeface="Trebuchet MS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AR" sz="2000" dirty="0">
                <a:solidFill>
                  <a:schemeClr val="tx1"/>
                </a:solidFill>
                <a:latin typeface="Trebuchet MS" pitchFamily="34" charset="0"/>
              </a:rPr>
              <a:t>Campañas de detección temprana  - Informar – Concientizar - </a:t>
            </a:r>
          </a:p>
          <a:p>
            <a:pPr algn="just">
              <a:buFont typeface="Arial" pitchFamily="34" charset="0"/>
              <a:buChar char="•"/>
            </a:pPr>
            <a:endParaRPr lang="es-AR" sz="20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AR" sz="2000" dirty="0">
              <a:solidFill>
                <a:schemeClr val="tx1"/>
              </a:solidFill>
            </a:endParaRPr>
          </a:p>
          <a:p>
            <a:pPr algn="just"/>
            <a:endParaRPr lang="es-AR" sz="2000" dirty="0">
              <a:solidFill>
                <a:schemeClr val="tx1"/>
              </a:solidFill>
            </a:endParaRPr>
          </a:p>
          <a:p>
            <a:pPr algn="just"/>
            <a:endParaRPr lang="es-AR" sz="2000" dirty="0">
              <a:solidFill>
                <a:schemeClr val="tx1"/>
              </a:solidFill>
            </a:endParaRPr>
          </a:p>
          <a:p>
            <a:pPr algn="just"/>
            <a:endParaRPr lang="es-AR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AR" sz="2000" b="1" dirty="0">
              <a:solidFill>
                <a:srgbClr val="A50021"/>
              </a:solidFill>
              <a:latin typeface="Trebuchet MS" pitchFamily="34" charset="0"/>
            </a:endParaRPr>
          </a:p>
          <a:p>
            <a:pPr algn="l"/>
            <a:endParaRPr lang="es-AR" sz="1100" dirty="0">
              <a:solidFill>
                <a:schemeClr val="tx1"/>
              </a:solidFill>
              <a:latin typeface="Trebuchet MS" pitchFamily="34" charset="0"/>
            </a:endParaRPr>
          </a:p>
          <a:p>
            <a:endParaRPr lang="es-AR" sz="28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88504" y="260648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u="sng" dirty="0">
                <a:solidFill>
                  <a:srgbClr val="0000FF"/>
                </a:solidFill>
                <a:latin typeface="Trebuchet MS" pitchFamily="34" charset="0"/>
              </a:rPr>
              <a:t>Detección temprana: la importancia de estar </a:t>
            </a:r>
            <a:r>
              <a:rPr lang="es-AR" sz="2000" b="1" u="sng" dirty="0">
                <a:solidFill>
                  <a:srgbClr val="008000"/>
                </a:solidFill>
                <a:latin typeface="Trebuchet MS" pitchFamily="34" charset="0"/>
              </a:rPr>
              <a:t>INFORMADO</a:t>
            </a:r>
            <a:r>
              <a:rPr lang="es-AR" sz="2000" b="1" u="sng" dirty="0">
                <a:solidFill>
                  <a:srgbClr val="0000FF"/>
                </a:solidFill>
                <a:latin typeface="Trebuchet MS" pitchFamily="34" charset="0"/>
              </a:rPr>
              <a:t> 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32" y="974385"/>
            <a:ext cx="3115288" cy="570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9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4558" y="2852936"/>
            <a:ext cx="8112901" cy="2880320"/>
          </a:xfrm>
        </p:spPr>
        <p:txBody>
          <a:bodyPr>
            <a:normAutofit/>
          </a:bodyPr>
          <a:lstStyle/>
          <a:p>
            <a:endParaRPr lang="es-AR" sz="2000" dirty="0">
              <a:solidFill>
                <a:srgbClr val="FF3300"/>
              </a:solidFill>
              <a:latin typeface="Trebuchet MS" pitchFamily="34" charset="0"/>
            </a:endParaRPr>
          </a:p>
          <a:p>
            <a:endParaRPr lang="es-AR" sz="2800" b="1" dirty="0">
              <a:solidFill>
                <a:srgbClr val="0000FF"/>
              </a:solidFill>
              <a:latin typeface="Trebuchet MS" pitchFamily="34" charset="0"/>
            </a:endParaRPr>
          </a:p>
          <a:p>
            <a:endParaRPr lang="es-AR" sz="28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05" y="488887"/>
            <a:ext cx="7473280" cy="6264696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200473" y="548680"/>
            <a:ext cx="1944215" cy="4801314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AR" b="1" i="1" dirty="0">
                <a:solidFill>
                  <a:srgbClr val="FF3300"/>
                </a:solidFill>
              </a:rPr>
              <a:t>Brincar</a:t>
            </a:r>
            <a:r>
              <a:rPr lang="es-AR" dirty="0"/>
              <a:t> </a:t>
            </a:r>
            <a:r>
              <a:rPr lang="es-AR" i="1" dirty="0"/>
              <a:t>surge en abril 2010 </a:t>
            </a:r>
            <a:r>
              <a:rPr lang="es-AR" i="1" dirty="0">
                <a:solidFill>
                  <a:srgbClr val="9900CC"/>
                </a:solidFill>
              </a:rPr>
              <a:t>por iniciativa de dos madres de niños con autismo</a:t>
            </a:r>
            <a:r>
              <a:rPr lang="es-AR" i="1" dirty="0"/>
              <a:t>, </a:t>
            </a:r>
            <a:r>
              <a:rPr lang="es-AR" b="1" i="1" dirty="0"/>
              <a:t>Carina Morillo</a:t>
            </a:r>
            <a:r>
              <a:rPr lang="es-AR" i="1" dirty="0"/>
              <a:t>, </a:t>
            </a:r>
            <a:r>
              <a:rPr lang="es-AR" i="1" dirty="0">
                <a:solidFill>
                  <a:srgbClr val="9900CC"/>
                </a:solidFill>
              </a:rPr>
              <a:t>mamá de </a:t>
            </a:r>
            <a:r>
              <a:rPr lang="es-AR" i="1" dirty="0" err="1">
                <a:solidFill>
                  <a:srgbClr val="9900CC"/>
                </a:solidFill>
              </a:rPr>
              <a:t>Ivan</a:t>
            </a:r>
            <a:r>
              <a:rPr lang="es-AR" i="1" dirty="0"/>
              <a:t>, </a:t>
            </a:r>
            <a:r>
              <a:rPr lang="es-AR" i="1" dirty="0">
                <a:solidFill>
                  <a:srgbClr val="9900CC"/>
                </a:solidFill>
              </a:rPr>
              <a:t>y </a:t>
            </a:r>
            <a:r>
              <a:rPr lang="es-AR" b="1" i="1" dirty="0"/>
              <a:t>Soledad Zangroniz</a:t>
            </a:r>
            <a:r>
              <a:rPr lang="es-AR" i="1" dirty="0"/>
              <a:t>, </a:t>
            </a:r>
            <a:r>
              <a:rPr lang="es-AR" i="1" dirty="0">
                <a:solidFill>
                  <a:srgbClr val="9900CC"/>
                </a:solidFill>
              </a:rPr>
              <a:t>mamá de Ramiro</a:t>
            </a:r>
            <a:r>
              <a:rPr lang="es-AR" i="1" dirty="0"/>
              <a:t>, </a:t>
            </a:r>
            <a:r>
              <a:rPr lang="es-AR" i="1" dirty="0">
                <a:solidFill>
                  <a:srgbClr val="9900CC"/>
                </a:solidFill>
              </a:rPr>
              <a:t>con la convicción que todos tenemos derecho a la felicidad, a través de una vida digna, de calidad y plena ciudadanía.</a:t>
            </a:r>
            <a:endParaRPr lang="es-AR" i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22072" y="188640"/>
            <a:ext cx="8915400" cy="504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sz="2800" dirty="0"/>
          </a:p>
        </p:txBody>
      </p:sp>
      <p:sp>
        <p:nvSpPr>
          <p:cNvPr id="2" name="1 Rectángulo"/>
          <p:cNvSpPr/>
          <p:nvPr/>
        </p:nvSpPr>
        <p:spPr>
          <a:xfrm>
            <a:off x="2276104" y="22163"/>
            <a:ext cx="5845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solidFill>
                  <a:srgbClr val="0000FF"/>
                </a:solidFill>
              </a:rPr>
              <a:t>http://www.brincar.org.ar/</a:t>
            </a:r>
          </a:p>
        </p:txBody>
      </p:sp>
    </p:spTree>
    <p:extLst>
      <p:ext uri="{BB962C8B-B14F-4D97-AF65-F5344CB8AC3E}">
        <p14:creationId xmlns:p14="http://schemas.microsoft.com/office/powerpoint/2010/main" val="304929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4558" y="2852936"/>
            <a:ext cx="8112901" cy="2880320"/>
          </a:xfrm>
        </p:spPr>
        <p:txBody>
          <a:bodyPr>
            <a:normAutofit/>
          </a:bodyPr>
          <a:lstStyle/>
          <a:p>
            <a:endParaRPr lang="es-AR" sz="2000" dirty="0">
              <a:solidFill>
                <a:srgbClr val="FF3300"/>
              </a:solidFill>
              <a:latin typeface="Trebuchet MS" pitchFamily="34" charset="0"/>
            </a:endParaRPr>
          </a:p>
          <a:p>
            <a:endParaRPr lang="es-AR" sz="2800" b="1" dirty="0">
              <a:solidFill>
                <a:srgbClr val="0000FF"/>
              </a:solidFill>
              <a:latin typeface="Trebuchet MS" pitchFamily="34" charset="0"/>
            </a:endParaRPr>
          </a:p>
          <a:p>
            <a:endParaRPr lang="es-AR" sz="28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0149" y="69419"/>
            <a:ext cx="9577387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sz="1500" b="1" i="1" dirty="0">
                <a:solidFill>
                  <a:srgbClr val="008000"/>
                </a:solidFill>
                <a:latin typeface="Trebuchet MS" pitchFamily="34" charset="0"/>
              </a:rPr>
              <a:t>Talleres Artísticos para Niños y Jóvenes</a:t>
            </a:r>
            <a:r>
              <a:rPr lang="es-ES" sz="1500" dirty="0">
                <a:solidFill>
                  <a:srgbClr val="008000"/>
                </a:solidFill>
                <a:latin typeface="Trebuchet MS" pitchFamily="34" charset="0"/>
              </a:rPr>
              <a:t>,</a:t>
            </a:r>
          </a:p>
          <a:p>
            <a:pPr algn="just" fontAlgn="base"/>
            <a:r>
              <a:rPr lang="es-ES" sz="1500" dirty="0">
                <a:solidFill>
                  <a:srgbClr val="008000"/>
                </a:solidFill>
                <a:latin typeface="Trebuchet MS" pitchFamily="34" charset="0"/>
              </a:rPr>
              <a:t> c/actividades de artes plásticas, a la que luego se sumaron</a:t>
            </a:r>
          </a:p>
          <a:p>
            <a:pPr algn="just" fontAlgn="base"/>
            <a:r>
              <a:rPr lang="es-ES" sz="1500" dirty="0">
                <a:solidFill>
                  <a:srgbClr val="008000"/>
                </a:solidFill>
                <a:latin typeface="Trebuchet MS" pitchFamily="34" charset="0"/>
              </a:rPr>
              <a:t>talleres de música, circo, danza y teatro. </a:t>
            </a:r>
          </a:p>
          <a:p>
            <a:pPr algn="just" fontAlgn="base"/>
            <a:endParaRPr lang="es-ES" sz="1500" dirty="0">
              <a:latin typeface="Trebuchet MS" pitchFamily="34" charset="0"/>
            </a:endParaRPr>
          </a:p>
          <a:p>
            <a:pPr algn="just" fontAlgn="base"/>
            <a:r>
              <a:rPr lang="es-ES" sz="1500" b="1" i="1" dirty="0">
                <a:solidFill>
                  <a:srgbClr val="FF3300"/>
                </a:solidFill>
                <a:latin typeface="Trebuchet MS" pitchFamily="34" charset="0"/>
              </a:rPr>
              <a:t>Encuentros de Mamás y Abuelas</a:t>
            </a:r>
            <a:r>
              <a:rPr lang="es-ES" sz="1500" b="1" dirty="0">
                <a:solidFill>
                  <a:srgbClr val="FF3300"/>
                </a:solidFill>
                <a:latin typeface="Trebuchet MS" pitchFamily="34" charset="0"/>
              </a:rPr>
              <a:t>, </a:t>
            </a:r>
            <a:r>
              <a:rPr lang="es-ES" sz="1500" dirty="0">
                <a:solidFill>
                  <a:srgbClr val="FF3300"/>
                </a:solidFill>
                <a:latin typeface="Trebuchet MS" pitchFamily="34" charset="0"/>
              </a:rPr>
              <a:t>un espacio que creció y</a:t>
            </a:r>
          </a:p>
          <a:p>
            <a:pPr algn="just" fontAlgn="base"/>
            <a:r>
              <a:rPr lang="es-ES" sz="1500" dirty="0">
                <a:solidFill>
                  <a:srgbClr val="FF3300"/>
                </a:solidFill>
                <a:latin typeface="Trebuchet MS" pitchFamily="34" charset="0"/>
              </a:rPr>
              <a:t> que hoy en día forma parte del programa Familia, con 5 encuentros</a:t>
            </a:r>
          </a:p>
          <a:p>
            <a:pPr algn="just" fontAlgn="base"/>
            <a:r>
              <a:rPr lang="es-ES" sz="1500" dirty="0">
                <a:solidFill>
                  <a:srgbClr val="FF3300"/>
                </a:solidFill>
                <a:latin typeface="Trebuchet MS" pitchFamily="34" charset="0"/>
              </a:rPr>
              <a:t>Mensuales. - </a:t>
            </a:r>
            <a:r>
              <a:rPr lang="es-ES" sz="1500" dirty="0">
                <a:solidFill>
                  <a:srgbClr val="0000FF"/>
                </a:solidFill>
                <a:latin typeface="Trebuchet MS" pitchFamily="34" charset="0"/>
              </a:rPr>
              <a:t>Libro </a:t>
            </a:r>
            <a:r>
              <a:rPr lang="es-ES" sz="1500" b="1" i="1" dirty="0">
                <a:solidFill>
                  <a:srgbClr val="0000FF"/>
                </a:solidFill>
                <a:latin typeface="Trebuchet MS" pitchFamily="34" charset="0"/>
              </a:rPr>
              <a:t>Miradas del Alma; </a:t>
            </a:r>
            <a:r>
              <a:rPr lang="es-ES" sz="1500" b="1" i="1" dirty="0">
                <a:solidFill>
                  <a:srgbClr val="292929"/>
                </a:solidFill>
                <a:latin typeface="Trebuchet MS" pitchFamily="34" charset="0"/>
              </a:rPr>
              <a:t>Charlas Abiertas a la Comunidad</a:t>
            </a:r>
          </a:p>
          <a:p>
            <a:pPr algn="just" fontAlgn="base"/>
            <a:r>
              <a:rPr lang="es-ES" sz="1500" b="1" i="1" dirty="0">
                <a:solidFill>
                  <a:srgbClr val="292929"/>
                </a:solidFill>
                <a:latin typeface="Trebuchet MS" pitchFamily="34" charset="0"/>
              </a:rPr>
              <a:t> </a:t>
            </a:r>
            <a:r>
              <a:rPr lang="es-ES" sz="1500" i="1" dirty="0">
                <a:solidFill>
                  <a:srgbClr val="FF3300"/>
                </a:solidFill>
                <a:latin typeface="Trebuchet MS" pitchFamily="34" charset="0"/>
              </a:rPr>
              <a:t>y </a:t>
            </a:r>
            <a:r>
              <a:rPr lang="es-ES" sz="1500" dirty="0">
                <a:solidFill>
                  <a:srgbClr val="FF3300"/>
                </a:solidFill>
                <a:latin typeface="Trebuchet MS" pitchFamily="34" charset="0"/>
              </a:rPr>
              <a:t> </a:t>
            </a:r>
            <a:r>
              <a:rPr lang="es-ES" sz="1500" b="1" i="1" u="sng" dirty="0">
                <a:solidFill>
                  <a:srgbClr val="9900CC"/>
                </a:solidFill>
                <a:latin typeface="Trebuchet MS" pitchFamily="34" charset="0"/>
              </a:rPr>
              <a:t>Brincar Escucha.</a:t>
            </a:r>
            <a:endParaRPr lang="es-ES" sz="1500" dirty="0">
              <a:solidFill>
                <a:srgbClr val="FF3300"/>
              </a:solidFill>
              <a:latin typeface="Trebuchet MS" pitchFamily="34" charset="0"/>
            </a:endParaRPr>
          </a:p>
          <a:p>
            <a:pPr algn="just" fontAlgn="base"/>
            <a:endParaRPr lang="es-AR" sz="1600" b="1" dirty="0"/>
          </a:p>
          <a:p>
            <a:pPr algn="just" fontAlgn="base"/>
            <a:r>
              <a:rPr lang="es-ES" sz="1600" dirty="0">
                <a:solidFill>
                  <a:srgbClr val="9900CC"/>
                </a:solidFill>
                <a:latin typeface="Trebuchet MS" pitchFamily="34" charset="0"/>
              </a:rPr>
              <a:t>1er. documental de </a:t>
            </a:r>
            <a:r>
              <a:rPr lang="es-ES" sz="1600" b="1" i="1" dirty="0">
                <a:solidFill>
                  <a:srgbClr val="9900CC"/>
                </a:solidFill>
                <a:latin typeface="Trebuchet MS" pitchFamily="34" charset="0"/>
              </a:rPr>
              <a:t>Concientización Miradas</a:t>
            </a:r>
            <a:r>
              <a:rPr lang="es-ES" sz="1600" dirty="0">
                <a:solidFill>
                  <a:srgbClr val="9900CC"/>
                </a:solidFill>
                <a:latin typeface="Trebuchet MS" pitchFamily="34" charset="0"/>
              </a:rPr>
              <a:t>, que fue </a:t>
            </a:r>
          </a:p>
          <a:p>
            <a:pPr algn="just" fontAlgn="base"/>
            <a:r>
              <a:rPr lang="es-ES" sz="1600" dirty="0">
                <a:solidFill>
                  <a:srgbClr val="9900CC"/>
                </a:solidFill>
                <a:latin typeface="Trebuchet MS" pitchFamily="34" charset="0"/>
              </a:rPr>
              <a:t>el puntapié  de una serie de actividades de visibilidad en</a:t>
            </a:r>
          </a:p>
          <a:p>
            <a:pPr algn="just" fontAlgn="base"/>
            <a:r>
              <a:rPr lang="es-ES" sz="1600" dirty="0">
                <a:solidFill>
                  <a:srgbClr val="9900CC"/>
                </a:solidFill>
                <a:latin typeface="Trebuchet MS" pitchFamily="34" charset="0"/>
              </a:rPr>
              <a:t>la comunidad.</a:t>
            </a:r>
          </a:p>
          <a:p>
            <a:pPr algn="just" fontAlgn="base"/>
            <a:endParaRPr lang="es-AR" sz="1600" b="1" dirty="0">
              <a:latin typeface="Trebuchet MS" pitchFamily="34" charset="0"/>
            </a:endParaRPr>
          </a:p>
          <a:p>
            <a:pPr algn="just" fontAlgn="base"/>
            <a:r>
              <a:rPr lang="es-ES" sz="1600" b="1" i="1" dirty="0">
                <a:solidFill>
                  <a:srgbClr val="0000FF"/>
                </a:solidFill>
                <a:latin typeface="Trebuchet MS" pitchFamily="34" charset="0"/>
              </a:rPr>
              <a:t>Estampados Brincar</a:t>
            </a:r>
            <a:r>
              <a:rPr lang="es-ES" sz="1600" b="1" dirty="0">
                <a:solidFill>
                  <a:srgbClr val="0000FF"/>
                </a:solidFill>
                <a:latin typeface="Trebuchet MS" pitchFamily="34" charset="0"/>
              </a:rPr>
              <a:t>, </a:t>
            </a:r>
            <a:r>
              <a:rPr lang="es-ES" sz="1600" dirty="0">
                <a:solidFill>
                  <a:srgbClr val="0000FF"/>
                </a:solidFill>
                <a:latin typeface="Trebuchet MS" pitchFamily="34" charset="0"/>
              </a:rPr>
              <a:t>taller de aprendizaje de oficios</a:t>
            </a:r>
          </a:p>
          <a:p>
            <a:pPr algn="just" fontAlgn="base"/>
            <a:r>
              <a:rPr lang="es-ES" sz="1600" dirty="0">
                <a:solidFill>
                  <a:srgbClr val="0000FF"/>
                </a:solidFill>
                <a:latin typeface="Trebuchet MS" pitchFamily="34" charset="0"/>
              </a:rPr>
              <a:t>para adolescentes y jóvenes adultos con TEA. El taller es un importante</a:t>
            </a:r>
          </a:p>
          <a:p>
            <a:pPr algn="just" fontAlgn="base"/>
            <a:r>
              <a:rPr lang="es-ES" sz="1600" dirty="0">
                <a:solidFill>
                  <a:srgbClr val="0000FF"/>
                </a:solidFill>
                <a:latin typeface="Trebuchet MS" pitchFamily="34" charset="0"/>
              </a:rPr>
              <a:t>referente de transición a la vida adulta, incluye el estampado</a:t>
            </a:r>
          </a:p>
          <a:p>
            <a:pPr algn="just" fontAlgn="base"/>
            <a:r>
              <a:rPr lang="es-ES" sz="1600" dirty="0">
                <a:solidFill>
                  <a:srgbClr val="0000FF"/>
                </a:solidFill>
                <a:latin typeface="Trebuchet MS" pitchFamily="34" charset="0"/>
              </a:rPr>
              <a:t>de remeras, tazas, pines, cartucheras,  y otros productos.</a:t>
            </a:r>
          </a:p>
          <a:p>
            <a:pPr algn="just" fontAlgn="base"/>
            <a:endParaRPr lang="es-AR" dirty="0"/>
          </a:p>
          <a:p>
            <a:pPr algn="just" fontAlgn="base"/>
            <a:r>
              <a:rPr lang="es-ES" sz="1600" dirty="0">
                <a:solidFill>
                  <a:srgbClr val="008000"/>
                </a:solidFill>
                <a:latin typeface="Trebuchet MS" pitchFamily="34" charset="0"/>
              </a:rPr>
              <a:t>Brincar fundó </a:t>
            </a:r>
            <a:r>
              <a:rPr lang="es-ES" sz="1600" b="1" i="1" dirty="0">
                <a:solidFill>
                  <a:srgbClr val="008000"/>
                </a:solidFill>
                <a:latin typeface="Trebuchet MS" pitchFamily="34" charset="0"/>
              </a:rPr>
              <a:t>Red Espectro Autista</a:t>
            </a:r>
            <a:r>
              <a:rPr lang="es-ES" sz="1600" dirty="0">
                <a:solidFill>
                  <a:srgbClr val="008000"/>
                </a:solidFill>
                <a:latin typeface="Trebuchet MS" pitchFamily="34" charset="0"/>
              </a:rPr>
              <a:t>, junto a destacadas organizaciones </a:t>
            </a:r>
          </a:p>
          <a:p>
            <a:pPr algn="just" fontAlgn="base"/>
            <a:r>
              <a:rPr lang="es-ES" sz="1600" dirty="0">
                <a:solidFill>
                  <a:srgbClr val="008000"/>
                </a:solidFill>
                <a:latin typeface="Trebuchet MS" pitchFamily="34" charset="0"/>
              </a:rPr>
              <a:t>de autismo del país, para promover el </a:t>
            </a:r>
            <a:r>
              <a:rPr lang="es-ES" sz="1600" b="1" i="1" dirty="0">
                <a:solidFill>
                  <a:srgbClr val="008000"/>
                </a:solidFill>
                <a:latin typeface="Trebuchet MS" pitchFamily="34" charset="0"/>
              </a:rPr>
              <a:t>trabajo articulado en la</a:t>
            </a:r>
          </a:p>
          <a:p>
            <a:pPr algn="just" fontAlgn="base"/>
            <a:r>
              <a:rPr lang="es-ES" sz="1600" b="1" i="1" dirty="0">
                <a:solidFill>
                  <a:srgbClr val="008000"/>
                </a:solidFill>
                <a:latin typeface="Trebuchet MS" pitchFamily="34" charset="0"/>
              </a:rPr>
              <a:t>detección temprana</a:t>
            </a:r>
            <a:r>
              <a:rPr lang="es-ES" sz="1600" dirty="0">
                <a:solidFill>
                  <a:srgbClr val="008000"/>
                </a:solidFill>
                <a:latin typeface="Trebuchet MS" pitchFamily="34" charset="0"/>
              </a:rPr>
              <a:t>, </a:t>
            </a:r>
            <a:r>
              <a:rPr lang="es-ES" sz="1600" b="1" i="1" dirty="0">
                <a:solidFill>
                  <a:srgbClr val="008000"/>
                </a:solidFill>
                <a:latin typeface="Trebuchet MS" pitchFamily="34" charset="0"/>
              </a:rPr>
              <a:t>inclusión educativa </a:t>
            </a:r>
            <a:r>
              <a:rPr lang="es-ES" sz="1600" dirty="0">
                <a:solidFill>
                  <a:srgbClr val="008000"/>
                </a:solidFill>
                <a:latin typeface="Trebuchet MS" pitchFamily="34" charset="0"/>
              </a:rPr>
              <a:t>y </a:t>
            </a:r>
            <a:r>
              <a:rPr lang="es-ES" sz="1600" b="1" i="1" dirty="0">
                <a:solidFill>
                  <a:srgbClr val="008000"/>
                </a:solidFill>
                <a:latin typeface="Trebuchet MS" pitchFamily="34" charset="0"/>
              </a:rPr>
              <a:t>vida adulta de </a:t>
            </a:r>
          </a:p>
          <a:p>
            <a:pPr algn="just" fontAlgn="base"/>
            <a:r>
              <a:rPr lang="es-ES" sz="1600" b="1" i="1" dirty="0">
                <a:solidFill>
                  <a:srgbClr val="008000"/>
                </a:solidFill>
                <a:latin typeface="Trebuchet MS" pitchFamily="34" charset="0"/>
              </a:rPr>
              <a:t>personas con TEA.</a:t>
            </a:r>
          </a:p>
          <a:p>
            <a:pPr algn="just" fontAlgn="base"/>
            <a:endParaRPr lang="es-ES" sz="1600" b="1" i="1" dirty="0">
              <a:solidFill>
                <a:srgbClr val="FF3300"/>
              </a:solidFill>
            </a:endParaRPr>
          </a:p>
          <a:p>
            <a:pPr algn="just" fontAlgn="base"/>
            <a:r>
              <a:rPr lang="es-ES" sz="1600" dirty="0">
                <a:solidFill>
                  <a:srgbClr val="FF3300"/>
                </a:solidFill>
                <a:latin typeface="Trebuchet MS" pitchFamily="34" charset="0"/>
              </a:rPr>
              <a:t>El portal de información</a:t>
            </a:r>
            <a:r>
              <a:rPr lang="es-ES" sz="1600" i="1" dirty="0">
                <a:solidFill>
                  <a:srgbClr val="FF3300"/>
                </a:solidFill>
                <a:latin typeface="Trebuchet MS" pitchFamily="34" charset="0"/>
              </a:rPr>
              <a:t> Desafiando al Autismo</a:t>
            </a:r>
            <a:r>
              <a:rPr lang="es-ES" sz="1600" dirty="0">
                <a:solidFill>
                  <a:srgbClr val="FF3300"/>
                </a:solidFill>
                <a:latin typeface="Trebuchet MS" pitchFamily="34" charset="0"/>
              </a:rPr>
              <a:t>, creado por dos mamás, pasó a ser parte de la Fundación como </a:t>
            </a:r>
            <a:r>
              <a:rPr lang="es-ES" sz="1600" b="1" i="1" dirty="0">
                <a:solidFill>
                  <a:srgbClr val="FF3300"/>
                </a:solidFill>
                <a:latin typeface="Trebuchet MS" pitchFamily="34" charset="0"/>
              </a:rPr>
              <a:t>Biblioteca Brincar</a:t>
            </a:r>
            <a:r>
              <a:rPr lang="es-ES" sz="1600" i="1" dirty="0">
                <a:solidFill>
                  <a:srgbClr val="FF3300"/>
                </a:solidFill>
                <a:latin typeface="Trebuchet MS" pitchFamily="34" charset="0"/>
              </a:rPr>
              <a:t>. </a:t>
            </a:r>
            <a:r>
              <a:rPr lang="es-ES" sz="1600" dirty="0">
                <a:solidFill>
                  <a:srgbClr val="FF3300"/>
                </a:solidFill>
                <a:latin typeface="Trebuchet MS" pitchFamily="34" charset="0"/>
              </a:rPr>
              <a:t>Ofrece información científica y material para padres y profesionales sobre TEA y otras condiciones de desarrollo. </a:t>
            </a:r>
            <a:endParaRPr lang="es-AR" sz="1600" dirty="0">
              <a:solidFill>
                <a:srgbClr val="FF3300"/>
              </a:solidFill>
              <a:latin typeface="Trebuchet MS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65" y="69419"/>
            <a:ext cx="3484754" cy="122288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00" y="4845707"/>
            <a:ext cx="1080120" cy="673174"/>
          </a:xfrm>
          <a:prstGeom prst="rect">
            <a:avLst/>
          </a:prstGeom>
        </p:spPr>
      </p:pic>
      <p:pic>
        <p:nvPicPr>
          <p:cNvPr id="1026" name="Picture 2" descr="C:\Users\mabalo\Desktop\MAR DEL PLATA\descarga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790" y="1556792"/>
            <a:ext cx="250827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balo\Desktop\MAR DEL PLATA\1escuch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05" y="2396748"/>
            <a:ext cx="1324785" cy="6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balo\Desktop\MAR DEL PLATA\bannerestampado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75" y="2564904"/>
            <a:ext cx="2119307" cy="186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3" y="4717336"/>
            <a:ext cx="2085760" cy="92991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16" y="6186499"/>
            <a:ext cx="939274" cy="53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2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09860" y="149694"/>
            <a:ext cx="6868710" cy="1200329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AR" b="1" dirty="0">
                <a:latin typeface="Trebuchet MS" pitchFamily="34" charset="0"/>
              </a:rPr>
              <a:t>Es una red virtual de contacto entre padres y madres de individuos con TEA. </a:t>
            </a:r>
            <a:r>
              <a:rPr lang="es-AR" b="1" dirty="0">
                <a:solidFill>
                  <a:srgbClr val="9900CC"/>
                </a:solidFill>
                <a:latin typeface="Trebuchet MS" pitchFamily="34" charset="0"/>
              </a:rPr>
              <a:t>Es un espacio de orientación, asesoramiento, consulta o simplemente </a:t>
            </a:r>
            <a:r>
              <a:rPr lang="es-AR" b="1" i="1" dirty="0">
                <a:solidFill>
                  <a:srgbClr val="0000FF"/>
                </a:solidFill>
                <a:latin typeface="Trebuchet MS" pitchFamily="34" charset="0"/>
              </a:rPr>
              <a:t>escucha para familias. </a:t>
            </a:r>
            <a:endParaRPr lang="es-AR" i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88640"/>
            <a:ext cx="2193856" cy="1122438"/>
          </a:xfrm>
          <a:prstGeom prst="rect">
            <a:avLst/>
          </a:prstGeom>
        </p:spPr>
      </p:pic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8464" y="1700808"/>
            <a:ext cx="9550106" cy="49685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sz="2300" i="1" dirty="0">
                <a:solidFill>
                  <a:schemeClr val="tx1"/>
                </a:solidFill>
                <a:latin typeface="Trebuchet MS" pitchFamily="34" charset="0"/>
              </a:rPr>
              <a:t>La información solicitada más frecuentemente es:</a:t>
            </a:r>
          </a:p>
          <a:p>
            <a:pPr algn="l"/>
            <a:endParaRPr lang="es-AR" sz="2900" i="1" dirty="0">
              <a:solidFill>
                <a:srgbClr val="0000FF"/>
              </a:solidFill>
              <a:latin typeface="Trebuchet MS" pitchFamily="34" charset="0"/>
            </a:endParaRPr>
          </a:p>
          <a:p>
            <a:pPr marL="457200" lvl="0" indent="-457200" algn="l">
              <a:lnSpc>
                <a:spcPct val="11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0000FF"/>
                </a:solidFill>
                <a:latin typeface="Trebuchet MS" pitchFamily="34" charset="0"/>
              </a:rPr>
              <a:t>Cómo y dónde obtener el CUD (Certificado Único de Discapacidad)</a:t>
            </a:r>
            <a:endParaRPr lang="es-AR" sz="2400" b="1" dirty="0">
              <a:solidFill>
                <a:srgbClr val="0000FF"/>
              </a:solidFill>
              <a:latin typeface="Trebuchet MS" pitchFamily="34" charset="0"/>
            </a:endParaRPr>
          </a:p>
          <a:p>
            <a:pPr marL="457200" lvl="0" indent="-457200" algn="l">
              <a:lnSpc>
                <a:spcPct val="11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0000FF"/>
                </a:solidFill>
                <a:latin typeface="Trebuchet MS" pitchFamily="34" charset="0"/>
              </a:rPr>
              <a:t>Acceso a legislación vigente sobre discapacidad.</a:t>
            </a:r>
          </a:p>
          <a:p>
            <a:pPr marL="457200" lvl="0" indent="-457200" algn="l">
              <a:lnSpc>
                <a:spcPct val="11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0000FF"/>
                </a:solidFill>
                <a:latin typeface="Trebuchet MS" pitchFamily="34" charset="0"/>
              </a:rPr>
              <a:t>Cual es el organismo a dónde puedo reclamar falta de cobertura.</a:t>
            </a:r>
            <a:endParaRPr lang="es-AR" sz="2400" b="1" dirty="0">
              <a:solidFill>
                <a:srgbClr val="0000FF"/>
              </a:solidFill>
              <a:latin typeface="Trebuchet MS" pitchFamily="34" charset="0"/>
            </a:endParaRPr>
          </a:p>
          <a:p>
            <a:pPr marL="457200" lvl="0" indent="-457200" algn="l">
              <a:lnSpc>
                <a:spcPct val="11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0000FF"/>
                </a:solidFill>
                <a:latin typeface="Trebuchet MS" pitchFamily="34" charset="0"/>
              </a:rPr>
              <a:t>Centros médicos y hospitales públicos para diagnóstico y tratamiento</a:t>
            </a:r>
            <a:endParaRPr lang="es-AR" sz="2400" b="1" dirty="0">
              <a:solidFill>
                <a:srgbClr val="0000FF"/>
              </a:solidFill>
              <a:latin typeface="Trebuchet MS" pitchFamily="34" charset="0"/>
            </a:endParaRPr>
          </a:p>
          <a:p>
            <a:pPr marL="457200" lvl="0" indent="-457200" algn="l">
              <a:lnSpc>
                <a:spcPct val="11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0000FF"/>
                </a:solidFill>
                <a:latin typeface="Trebuchet MS" pitchFamily="34" charset="0"/>
              </a:rPr>
              <a:t>Datos de colegios c/integración, escuelas especiales, otras modalidades.</a:t>
            </a:r>
            <a:endParaRPr lang="es-AR" sz="2400" b="1" dirty="0">
              <a:solidFill>
                <a:srgbClr val="0000FF"/>
              </a:solidFill>
              <a:latin typeface="Trebuchet MS" pitchFamily="34" charset="0"/>
            </a:endParaRPr>
          </a:p>
          <a:p>
            <a:pPr marL="457200" lvl="0" indent="-457200" algn="l">
              <a:lnSpc>
                <a:spcPct val="11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0000FF"/>
                </a:solidFill>
                <a:latin typeface="Trebuchet MS" pitchFamily="34" charset="0"/>
              </a:rPr>
              <a:t>Guías, manuales u otros documentos sobre autismo/TEA.</a:t>
            </a:r>
            <a:endParaRPr lang="es-AR" sz="2400" b="1" dirty="0">
              <a:solidFill>
                <a:srgbClr val="0000FF"/>
              </a:solidFill>
              <a:latin typeface="Trebuchet MS" pitchFamily="34" charset="0"/>
            </a:endParaRPr>
          </a:p>
          <a:p>
            <a:pPr marL="457200" lvl="0" indent="-457200" algn="l">
              <a:lnSpc>
                <a:spcPct val="11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0000FF"/>
                </a:solidFill>
                <a:latin typeface="Trebuchet MS" pitchFamily="34" charset="0"/>
              </a:rPr>
              <a:t>Cómo encarar el tema de los hermanos de personas con autismo.</a:t>
            </a:r>
          </a:p>
          <a:p>
            <a:pPr marL="457200" lvl="0" indent="-457200" algn="l">
              <a:lnSpc>
                <a:spcPct val="11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0000FF"/>
                </a:solidFill>
                <a:latin typeface="Trebuchet MS" pitchFamily="34" charset="0"/>
              </a:rPr>
              <a:t>Cómo puedo hacer para comunicarme con mi hijo/a.</a:t>
            </a:r>
          </a:p>
          <a:p>
            <a:pPr marL="457200" lvl="0" indent="-457200" algn="l">
              <a:lnSpc>
                <a:spcPct val="11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0000FF"/>
                </a:solidFill>
                <a:latin typeface="Trebuchet MS" pitchFamily="34" charset="0"/>
              </a:rPr>
              <a:t>Cómo manejar los berrinches y conductas difíciles.</a:t>
            </a:r>
            <a:endParaRPr lang="es-AR" sz="2400" b="1" dirty="0">
              <a:solidFill>
                <a:srgbClr val="0000FF"/>
              </a:solidFill>
              <a:latin typeface="Trebuchet MS" pitchFamily="34" charset="0"/>
            </a:endParaRPr>
          </a:p>
          <a:p>
            <a:pPr marL="457200" lvl="0" indent="-457200" algn="l">
              <a:lnSpc>
                <a:spcPct val="11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0000FF"/>
                </a:solidFill>
                <a:latin typeface="Trebuchet MS" pitchFamily="34" charset="0"/>
              </a:rPr>
              <a:t>Información sobre trabajo-empleo, subsidios. Vida adulta.</a:t>
            </a:r>
          </a:p>
          <a:p>
            <a:pPr marL="457200" lvl="0" indent="-457200" algn="l">
              <a:lnSpc>
                <a:spcPct val="110000"/>
              </a:lnSpc>
              <a:buFont typeface="Arial" pitchFamily="34" charset="0"/>
              <a:buChar char="•"/>
            </a:pPr>
            <a:r>
              <a:rPr lang="es-ES" sz="2400" b="1" dirty="0">
                <a:solidFill>
                  <a:srgbClr val="0000FF"/>
                </a:solidFill>
                <a:latin typeface="Trebuchet MS" pitchFamily="34" charset="0"/>
              </a:rPr>
              <a:t>Información sobre lugares para recreación, esparcimiento, </a:t>
            </a:r>
            <a:r>
              <a:rPr lang="es-ES" sz="2100" b="1" dirty="0">
                <a:solidFill>
                  <a:srgbClr val="0000FF"/>
                </a:solidFill>
                <a:latin typeface="Trebuchet MS" pitchFamily="34" charset="0"/>
              </a:rPr>
              <a:t>entre otros temas de interés.</a:t>
            </a:r>
            <a:endParaRPr lang="es-AR" sz="2100" b="1" dirty="0">
              <a:solidFill>
                <a:srgbClr val="0000FF"/>
              </a:solidFill>
              <a:latin typeface="Trebuchet MS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32708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32520" y="1628800"/>
            <a:ext cx="47525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s-ES" b="1" dirty="0">
                <a:solidFill>
                  <a:srgbClr val="0000FF"/>
                </a:solidFill>
                <a:latin typeface="Trebuchet MS" pitchFamily="34" charset="0"/>
              </a:rPr>
              <a:t>Un sitio en dónde se pudiera concentrar información sobre las  temáticas solicitadas por las familias a BRINCAR ESCUCHA.</a:t>
            </a:r>
          </a:p>
          <a:p>
            <a:pPr marL="342900" indent="-342900" algn="just">
              <a:buFont typeface="Arial" charset="0"/>
              <a:buChar char="•"/>
            </a:pPr>
            <a:endParaRPr lang="es-ES" b="1" dirty="0">
              <a:solidFill>
                <a:srgbClr val="0000FF"/>
              </a:solidFill>
              <a:latin typeface="Trebuchet MS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b="1" dirty="0">
                <a:solidFill>
                  <a:srgbClr val="0000FF"/>
                </a:solidFill>
                <a:latin typeface="Trebuchet MS" pitchFamily="34" charset="0"/>
              </a:rPr>
              <a:t>De gestión sencilla y amigable.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S" b="1" dirty="0">
              <a:solidFill>
                <a:srgbClr val="0000FF"/>
              </a:solidFill>
              <a:latin typeface="Trebuchet MS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b="1" dirty="0">
                <a:solidFill>
                  <a:srgbClr val="0000FF"/>
                </a:solidFill>
                <a:latin typeface="Trebuchet MS" pitchFamily="34" charset="0"/>
              </a:rPr>
              <a:t>Factible de ser administrado por personal no especializado.</a:t>
            </a:r>
          </a:p>
          <a:p>
            <a:pPr algn="just"/>
            <a:endParaRPr lang="es-ES" b="1" dirty="0">
              <a:solidFill>
                <a:srgbClr val="0000FF"/>
              </a:solidFill>
              <a:latin typeface="Trebuchet MS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b="1" dirty="0">
                <a:solidFill>
                  <a:srgbClr val="0000FF"/>
                </a:solidFill>
                <a:latin typeface="Trebuchet MS" pitchFamily="34" charset="0"/>
              </a:rPr>
              <a:t>Que permitiera organizar/agrupar diferentes recursos de información (ej. webs, blogs, redes sociales, </a:t>
            </a:r>
            <a:r>
              <a:rPr lang="es-ES" b="1" dirty="0" err="1">
                <a:solidFill>
                  <a:srgbClr val="0000FF"/>
                </a:solidFill>
                <a:latin typeface="Trebuchet MS" pitchFamily="34" charset="0"/>
              </a:rPr>
              <a:t>widgets</a:t>
            </a:r>
            <a:r>
              <a:rPr lang="es-ES" b="1" dirty="0">
                <a:solidFill>
                  <a:srgbClr val="0000FF"/>
                </a:solidFill>
                <a:latin typeface="Trebuchet MS" pitchFamily="34" charset="0"/>
              </a:rPr>
              <a:t>, </a:t>
            </a:r>
            <a:r>
              <a:rPr lang="es-ES" b="1" dirty="0" err="1">
                <a:solidFill>
                  <a:srgbClr val="0000FF"/>
                </a:solidFill>
                <a:latin typeface="Trebuchet MS" pitchFamily="34" charset="0"/>
              </a:rPr>
              <a:t>rss</a:t>
            </a:r>
            <a:r>
              <a:rPr lang="es-ES" b="1" dirty="0">
                <a:solidFill>
                  <a:srgbClr val="0000FF"/>
                </a:solidFill>
                <a:latin typeface="Trebuchet MS" pitchFamily="34" charset="0"/>
              </a:rPr>
              <a:t>, etc.)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S" b="1" dirty="0">
              <a:solidFill>
                <a:srgbClr val="0000FF"/>
              </a:solidFill>
              <a:latin typeface="Trebuchet MS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b="1" dirty="0">
                <a:solidFill>
                  <a:srgbClr val="0000FF"/>
                </a:solidFill>
                <a:latin typeface="Trebuchet MS" pitchFamily="34" charset="0"/>
              </a:rPr>
              <a:t>De fácil y libre acceso.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S" b="1" dirty="0">
              <a:solidFill>
                <a:srgbClr val="0000FF"/>
              </a:solidFill>
              <a:latin typeface="Trebuchet MS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b="1" dirty="0">
                <a:solidFill>
                  <a:srgbClr val="0000FF"/>
                </a:solidFill>
                <a:latin typeface="Trebuchet MS" pitchFamily="34" charset="0"/>
              </a:rPr>
              <a:t>Que estuviera en Internet.</a:t>
            </a:r>
            <a:endParaRPr lang="es-AR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0" y="208012"/>
            <a:ext cx="2193856" cy="1122438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5806073" y="208012"/>
            <a:ext cx="3540723" cy="6186309"/>
            <a:chOff x="5806073" y="208012"/>
            <a:chExt cx="3540723" cy="6186309"/>
          </a:xfrm>
        </p:grpSpPr>
        <p:sp>
          <p:nvSpPr>
            <p:cNvPr id="9" name="8 Rectángulo"/>
            <p:cNvSpPr/>
            <p:nvPr/>
          </p:nvSpPr>
          <p:spPr>
            <a:xfrm>
              <a:off x="5806073" y="208012"/>
              <a:ext cx="3540723" cy="618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endParaRPr lang="es-ES" b="1" dirty="0">
                <a:latin typeface="Trebuchet MS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endParaRPr lang="es-ES" b="1" dirty="0">
                <a:latin typeface="Trebuchet MS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endParaRPr lang="es-ES" b="1" dirty="0">
                <a:latin typeface="Trebuchet MS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endParaRPr lang="es-ES" b="1" dirty="0">
                <a:latin typeface="Trebuchet MS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es-ES" b="1" dirty="0">
                  <a:latin typeface="Trebuchet MS" pitchFamily="34" charset="0"/>
                </a:rPr>
                <a:t>Es una herramienta web GRATUITA.</a:t>
              </a:r>
            </a:p>
            <a:p>
              <a:endParaRPr lang="es-ES" b="1" dirty="0">
                <a:latin typeface="Trebuchet MS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es-ES" b="1" dirty="0">
                  <a:solidFill>
                    <a:srgbClr val="0099FF"/>
                  </a:solidFill>
                  <a:latin typeface="Trebuchet MS" pitchFamily="34" charset="0"/>
                </a:rPr>
                <a:t>Actúa a modo de escritorio virtual personalizado</a:t>
              </a:r>
            </a:p>
            <a:p>
              <a:pPr marL="342900" indent="-342900">
                <a:buFont typeface="Arial" pitchFamily="34" charset="0"/>
                <a:buChar char="•"/>
              </a:pPr>
              <a:endParaRPr lang="es-ES" b="1" dirty="0">
                <a:latin typeface="Trebuchet MS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es-ES" b="1" dirty="0">
                  <a:solidFill>
                    <a:srgbClr val="008000"/>
                  </a:solidFill>
                  <a:latin typeface="Trebuchet MS" pitchFamily="34" charset="0"/>
                </a:rPr>
                <a:t>Permite </a:t>
              </a:r>
              <a:r>
                <a:rPr lang="es-AR" b="1" dirty="0">
                  <a:solidFill>
                    <a:srgbClr val="008000"/>
                  </a:solidFill>
                  <a:latin typeface="Trebuchet MS" pitchFamily="34" charset="0"/>
                </a:rPr>
                <a:t>compartir información y recursos de una forma ordenada.</a:t>
              </a:r>
            </a:p>
            <a:p>
              <a:pPr marL="342900" indent="-342900">
                <a:buFont typeface="Arial" pitchFamily="34" charset="0"/>
                <a:buChar char="•"/>
              </a:pPr>
              <a:endParaRPr lang="es-AR" b="1" dirty="0">
                <a:solidFill>
                  <a:srgbClr val="C00000"/>
                </a:solidFill>
                <a:latin typeface="Trebuchet MS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es-AR" b="1" dirty="0">
                  <a:solidFill>
                    <a:srgbClr val="9900CC"/>
                  </a:solidFill>
                  <a:latin typeface="Trebuchet MS" pitchFamily="34" charset="0"/>
                </a:rPr>
                <a:t>Acceso desde cualquier dispositivo con acceso a internet.</a:t>
              </a:r>
            </a:p>
            <a:p>
              <a:pPr marL="342900" indent="-342900">
                <a:buFont typeface="Arial" pitchFamily="34" charset="0"/>
                <a:buChar char="•"/>
              </a:pPr>
              <a:endParaRPr lang="es-AR" b="1" dirty="0">
                <a:solidFill>
                  <a:srgbClr val="660066"/>
                </a:solidFill>
                <a:latin typeface="Trebuchet MS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es-AR" b="1" dirty="0">
                  <a:solidFill>
                    <a:srgbClr val="FF3300"/>
                  </a:solidFill>
                  <a:latin typeface="Trebuchet MS" pitchFamily="34" charset="0"/>
                </a:rPr>
                <a:t>Permite organizar recursos en una página y visualizarlos/organizarlos </a:t>
              </a:r>
              <a:r>
                <a:rPr lang="es-ES" b="1" dirty="0">
                  <a:solidFill>
                    <a:srgbClr val="FF3300"/>
                  </a:solidFill>
                  <a:latin typeface="Trebuchet MS" pitchFamily="34" charset="0"/>
                </a:rPr>
                <a:t>en solapas o pestañas.</a:t>
              </a:r>
              <a:endParaRPr lang="es-AR" b="1" i="1" dirty="0">
                <a:solidFill>
                  <a:srgbClr val="FF3300"/>
                </a:solidFill>
                <a:latin typeface="Trebuchet MS" pitchFamily="34" charset="0"/>
              </a:endParaRPr>
            </a:p>
          </p:txBody>
        </p:sp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142" y="436408"/>
              <a:ext cx="2662584" cy="665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878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2072" y="188640"/>
            <a:ext cx="8915400" cy="5040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500" b="1" dirty="0">
                <a:hlinkClick r:id="rId2"/>
              </a:rPr>
              <a:t>http://www.netvibes.com/brincarautismofeliz#HOME</a:t>
            </a:r>
            <a:endParaRPr lang="es-AR" sz="2500" b="1" dirty="0"/>
          </a:p>
          <a:p>
            <a:pPr marL="0" indent="0">
              <a:buNone/>
            </a:pPr>
            <a:endParaRPr lang="es-AR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8" y="692696"/>
            <a:ext cx="9318428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32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0"/>
            <a:ext cx="99116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441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</TotalTime>
  <Words>868</Words>
  <Application>Microsoft Office PowerPoint</Application>
  <PresentationFormat>A4 (210 x 297 mm)</PresentationFormat>
  <Paragraphs>130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Isabel Abalo</dc:creator>
  <cp:lastModifiedBy>Andrea Blondeau</cp:lastModifiedBy>
  <cp:revision>80</cp:revision>
  <dcterms:created xsi:type="dcterms:W3CDTF">2016-10-14T13:42:53Z</dcterms:created>
  <dcterms:modified xsi:type="dcterms:W3CDTF">2016-11-10T14:16:47Z</dcterms:modified>
</cp:coreProperties>
</file>